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105504A-FA2E-4009-BD92-67E623590F15}" type="datetimeFigureOut">
              <a:rPr lang="ru-RU" smtClean="0"/>
              <a:pPr/>
              <a:t>25.01.2017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307196-BDB3-409A-A597-0F1E9D15F86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05504A-FA2E-4009-BD92-67E623590F15}" type="datetimeFigureOut">
              <a:rPr lang="ru-RU" smtClean="0"/>
              <a:pPr/>
              <a:t>25.01.2017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307196-BDB3-409A-A597-0F1E9D15F86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05504A-FA2E-4009-BD92-67E623590F15}" type="datetimeFigureOut">
              <a:rPr lang="ru-RU" smtClean="0"/>
              <a:pPr/>
              <a:t>25.01.2017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307196-BDB3-409A-A597-0F1E9D15F86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05504A-FA2E-4009-BD92-67E623590F15}" type="datetimeFigureOut">
              <a:rPr lang="ru-RU" smtClean="0"/>
              <a:pPr/>
              <a:t>25.01.2017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307196-BDB3-409A-A597-0F1E9D15F86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105504A-FA2E-4009-BD92-67E623590F15}" type="datetimeFigureOut">
              <a:rPr lang="ru-RU" smtClean="0"/>
              <a:pPr/>
              <a:t>25.01.2017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307196-BDB3-409A-A597-0F1E9D15F86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105504A-FA2E-4009-BD92-67E623590F15}" type="datetimeFigureOut">
              <a:rPr lang="ru-RU" smtClean="0"/>
              <a:pPr/>
              <a:t>25.01.2017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307196-BDB3-409A-A597-0F1E9D15F86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105504A-FA2E-4009-BD92-67E623590F15}" type="datetimeFigureOut">
              <a:rPr lang="ru-RU" smtClean="0"/>
              <a:pPr/>
              <a:t>25.01.2017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307196-BDB3-409A-A597-0F1E9D15F86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05504A-FA2E-4009-BD92-67E623590F15}" type="datetimeFigureOut">
              <a:rPr lang="ru-RU" smtClean="0"/>
              <a:pPr/>
              <a:t>25.01.2017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307196-BDB3-409A-A597-0F1E9D15F86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05504A-FA2E-4009-BD92-67E623590F15}" type="datetimeFigureOut">
              <a:rPr lang="ru-RU" smtClean="0"/>
              <a:pPr/>
              <a:t>25.01.2017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307196-BDB3-409A-A597-0F1E9D15F86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05504A-FA2E-4009-BD92-67E623590F15}" type="datetimeFigureOut">
              <a:rPr lang="ru-RU" smtClean="0"/>
              <a:pPr/>
              <a:t>25.01.2017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307196-BDB3-409A-A597-0F1E9D15F86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05504A-FA2E-4009-BD92-67E623590F15}" type="datetimeFigureOut">
              <a:rPr lang="ru-RU" smtClean="0"/>
              <a:pPr/>
              <a:t>25.01.2017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307196-BDB3-409A-A597-0F1E9D15F86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5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5504A-FA2E-4009-BD92-67E623590F15}" type="datetimeFigureOut">
              <a:rPr lang="ru-RU" smtClean="0"/>
              <a:pPr/>
              <a:t>25.01.2017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07196-BDB3-409A-A597-0F1E9D15F86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Мы и «Конвенция о правах ребёнка»</a:t>
            </a:r>
            <a:endParaRPr lang="ru-RU" dirty="0"/>
          </a:p>
        </p:txBody>
      </p:sp>
      <p:sp>
        <p:nvSpPr>
          <p:cNvPr id="3" name="Подзаголовок 2"/>
          <p:cNvSpPr>
            <a:spLocks noGrp="1"/>
          </p:cNvSpPr>
          <p:nvPr>
            <p:ph type="subTitle" idx="1"/>
          </p:nvPr>
        </p:nvSpPr>
        <p:spPr/>
        <p:txBody>
          <a:bodyPr/>
          <a:lstStyle/>
          <a:p>
            <a:r>
              <a:rPr lang="ru-RU" dirty="0" smtClean="0"/>
              <a:t>Урок правового просвещения</a:t>
            </a:r>
          </a:p>
          <a:p>
            <a:r>
              <a:rPr lang="ru-RU" dirty="0" smtClean="0"/>
              <a:t>11 класс</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Documents and Settings\Admin\Рабочий стол\урок правового просвещения\сексуальная эксплуатация детей\346165_332039.jpg"/>
          <p:cNvPicPr>
            <a:picLocks noChangeAspect="1" noChangeArrowheads="1"/>
          </p:cNvPicPr>
          <p:nvPr/>
        </p:nvPicPr>
        <p:blipFill>
          <a:blip r:embed="rId2"/>
          <a:srcRect/>
          <a:stretch>
            <a:fillRect/>
          </a:stretch>
        </p:blipFill>
        <p:spPr bwMode="auto">
          <a:xfrm>
            <a:off x="142844" y="142852"/>
            <a:ext cx="5286412" cy="3515464"/>
          </a:xfrm>
          <a:prstGeom prst="rect">
            <a:avLst/>
          </a:prstGeom>
          <a:noFill/>
        </p:spPr>
      </p:pic>
      <p:pic>
        <p:nvPicPr>
          <p:cNvPr id="22532" name="Picture 4" descr="C:\Documents and Settings\Admin\Рабочий стол\урок правового просвещения\сексуальная эксплуатация детей\stoptrafficking_top.jpg"/>
          <p:cNvPicPr>
            <a:picLocks noChangeAspect="1" noChangeArrowheads="1"/>
          </p:cNvPicPr>
          <p:nvPr/>
        </p:nvPicPr>
        <p:blipFill>
          <a:blip r:embed="rId3"/>
          <a:srcRect/>
          <a:stretch>
            <a:fillRect/>
          </a:stretch>
        </p:blipFill>
        <p:spPr bwMode="auto">
          <a:xfrm>
            <a:off x="142844" y="3714752"/>
            <a:ext cx="5286412" cy="2973606"/>
          </a:xfrm>
          <a:prstGeom prst="rect">
            <a:avLst/>
          </a:prstGeom>
          <a:noFill/>
        </p:spPr>
      </p:pic>
      <p:sp>
        <p:nvSpPr>
          <p:cNvPr id="22533" name="Rectangle 5"/>
          <p:cNvSpPr>
            <a:spLocks noChangeArrowheads="1"/>
          </p:cNvSpPr>
          <p:nvPr/>
        </p:nvSpPr>
        <p:spPr bwMode="auto">
          <a:xfrm>
            <a:off x="5643570" y="428604"/>
            <a:ext cx="350043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Статья 34</a:t>
            </a:r>
            <a:endParaRPr kumimoji="0" lang="ru-RU"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Государства-участники обязуются </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защищать ребенка от всех форм сексуальной эксплуатации и сексуального совращения.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этих целях государства-участники, в частности, принимают на национальном, двустороннем и многостороннем уровнях все необходимые меры для предотвращения: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склонения или принуждения ребенка к любой незаконной сексуальной деятельности;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использования в целях эксплуатации детей в проституции или в другой незаконной сексуальной практике;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использования в целях эксплуатации детей в порнографии и порнографических материалах.</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Рабочий стол\урок правового просвещения\дети и война\03.jpg"/>
          <p:cNvPicPr>
            <a:picLocks noChangeAspect="1" noChangeArrowheads="1"/>
          </p:cNvPicPr>
          <p:nvPr/>
        </p:nvPicPr>
        <p:blipFill>
          <a:blip r:embed="rId2"/>
          <a:srcRect/>
          <a:stretch>
            <a:fillRect/>
          </a:stretch>
        </p:blipFill>
        <p:spPr bwMode="auto">
          <a:xfrm>
            <a:off x="1625996" y="142852"/>
            <a:ext cx="5612986" cy="3786214"/>
          </a:xfrm>
          <a:prstGeom prst="rect">
            <a:avLst/>
          </a:prstGeom>
          <a:noFill/>
        </p:spPr>
      </p:pic>
      <p:sp>
        <p:nvSpPr>
          <p:cNvPr id="23555" name="Rectangle 3"/>
          <p:cNvSpPr>
            <a:spLocks noChangeArrowheads="1"/>
          </p:cNvSpPr>
          <p:nvPr/>
        </p:nvSpPr>
        <p:spPr bwMode="auto">
          <a:xfrm>
            <a:off x="285720" y="4000504"/>
            <a:ext cx="8715436"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Статья 38 </a:t>
            </a:r>
            <a:endParaRPr kumimoji="0" lang="ru-RU"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Государства-участники обязуются уважать нормы международного гуманитарного права, применимые к ним в случае вооруженных конфликтов и имеющие отношение к детям, и обеспечивать их соблюдение.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Государства-участники принимают все возможные меры для обеспечения того, чтобы лица, не достигшие 15-летнего возраста, не принимали прямого участия в военных действиях.</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Государства-участники воздерживаются от призыва любого лица, не достигшего 15-летнего возраста, на службу в свои вооруженные силы. При вербовке из числа лиц, достигших 15-летнего возраста, но которым еще не исполнилось 18 лет, государства-участники стремятся отдавать предпочтение лицам более старшего возраста.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Admin\Рабочий стол\урок правового просвещения\дети и война\110.jpg"/>
          <p:cNvPicPr>
            <a:picLocks noChangeAspect="1" noChangeArrowheads="1"/>
          </p:cNvPicPr>
          <p:nvPr/>
        </p:nvPicPr>
        <p:blipFill>
          <a:blip r:embed="rId2"/>
          <a:srcRect/>
          <a:stretch>
            <a:fillRect/>
          </a:stretch>
        </p:blipFill>
        <p:spPr bwMode="auto">
          <a:xfrm>
            <a:off x="357158" y="142852"/>
            <a:ext cx="4500594" cy="3216334"/>
          </a:xfrm>
          <a:prstGeom prst="rect">
            <a:avLst/>
          </a:prstGeom>
          <a:noFill/>
        </p:spPr>
      </p:pic>
      <p:pic>
        <p:nvPicPr>
          <p:cNvPr id="24579" name="Picture 3" descr="C:\Documents and Settings\Admin\Рабочий стол\урок правового просвещения\дети и война\53074.jpeg"/>
          <p:cNvPicPr>
            <a:picLocks noChangeAspect="1" noChangeArrowheads="1"/>
          </p:cNvPicPr>
          <p:nvPr/>
        </p:nvPicPr>
        <p:blipFill>
          <a:blip r:embed="rId3"/>
          <a:srcRect/>
          <a:stretch>
            <a:fillRect/>
          </a:stretch>
        </p:blipFill>
        <p:spPr bwMode="auto">
          <a:xfrm>
            <a:off x="5214942" y="1500174"/>
            <a:ext cx="3660786" cy="5007154"/>
          </a:xfrm>
          <a:prstGeom prst="rect">
            <a:avLst/>
          </a:prstGeom>
          <a:noFill/>
        </p:spPr>
      </p:pic>
      <p:sp>
        <p:nvSpPr>
          <p:cNvPr id="24580" name="Rectangle 4"/>
          <p:cNvSpPr>
            <a:spLocks noChangeArrowheads="1"/>
          </p:cNvSpPr>
          <p:nvPr/>
        </p:nvSpPr>
        <p:spPr bwMode="auto">
          <a:xfrm>
            <a:off x="142844" y="4143380"/>
            <a:ext cx="478631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Согласно своим обязательствам по международному гуманитарному праву, связанным с защитой гражданского населения во время вооруженных конфликтов, </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государства-участники обязуются принимать все возможные меры с целью обеспечения защиты затрагиваемых вооруженным конфликтом детей и ухода за ними. </a:t>
            </a:r>
            <a:endParaRPr kumimoji="0" lang="ru-RU" sz="1600" b="1" i="1"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Admin\Рабочий стол\урок правового просвещения\d41f075abda3.jpg"/>
          <p:cNvPicPr>
            <a:picLocks noChangeAspect="1" noChangeArrowheads="1"/>
          </p:cNvPicPr>
          <p:nvPr/>
        </p:nvPicPr>
        <p:blipFill>
          <a:blip r:embed="rId2"/>
          <a:srcRect/>
          <a:stretch>
            <a:fillRect/>
          </a:stretch>
        </p:blipFill>
        <p:spPr bwMode="auto">
          <a:xfrm>
            <a:off x="4572000" y="143187"/>
            <a:ext cx="4352927" cy="6524293"/>
          </a:xfrm>
          <a:prstGeom prst="rect">
            <a:avLst/>
          </a:prstGeom>
          <a:noFill/>
        </p:spPr>
      </p:pic>
      <p:sp>
        <p:nvSpPr>
          <p:cNvPr id="25603" name="Rectangle 3"/>
          <p:cNvSpPr>
            <a:spLocks noChangeArrowheads="1"/>
          </p:cNvSpPr>
          <p:nvPr/>
        </p:nvSpPr>
        <p:spPr bwMode="auto">
          <a:xfrm>
            <a:off x="142844" y="500042"/>
            <a:ext cx="435771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Статья 39 </a:t>
            </a:r>
            <a:endParaRPr kumimoji="0" lang="ru-RU"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Государства-участники принимают все необходимые меры для того, чтобы содействовать физическому и психологическому восстановлению и социальной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реинтеграции</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ребенка, являющегося жертвой: любых видов пренебрежения, эксплуатации или злоупотребления, пыток или любых других жестоких, бесчеловечных или унижающих достоинство видов обращения, наказания или вооруженных конфликтов. Такое восстановление и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реинтеграция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должны осуществляться в условиях, обеспечивающих здоровье, самоуважение и достоинство ребенка. </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ергей\Рабочий стол\дети шахтёры Пакистан.jpg"/>
          <p:cNvPicPr>
            <a:picLocks noChangeAspect="1" noChangeArrowheads="1"/>
          </p:cNvPicPr>
          <p:nvPr/>
        </p:nvPicPr>
        <p:blipFill>
          <a:blip r:embed="rId2"/>
          <a:srcRect/>
          <a:stretch>
            <a:fillRect/>
          </a:stretch>
        </p:blipFill>
        <p:spPr bwMode="auto">
          <a:xfrm>
            <a:off x="392879" y="642918"/>
            <a:ext cx="8358246" cy="55721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урок правового просвещения\дети и развод\parentsarguing_682_618692a.jpg"/>
          <p:cNvPicPr>
            <a:picLocks noChangeAspect="1" noChangeArrowheads="1"/>
          </p:cNvPicPr>
          <p:nvPr/>
        </p:nvPicPr>
        <p:blipFill>
          <a:blip r:embed="rId2"/>
          <a:srcRect/>
          <a:stretch>
            <a:fillRect/>
          </a:stretch>
        </p:blipFill>
        <p:spPr bwMode="auto">
          <a:xfrm>
            <a:off x="1500166" y="2428868"/>
            <a:ext cx="6496050" cy="4286250"/>
          </a:xfrm>
          <a:prstGeom prst="rect">
            <a:avLst/>
          </a:prstGeom>
          <a:noFill/>
        </p:spPr>
      </p:pic>
      <p:sp>
        <p:nvSpPr>
          <p:cNvPr id="1027" name="Rectangle 3"/>
          <p:cNvSpPr>
            <a:spLocks noChangeArrowheads="1"/>
          </p:cNvSpPr>
          <p:nvPr/>
        </p:nvSpPr>
        <p:spPr bwMode="auto">
          <a:xfrm>
            <a:off x="0" y="-214337"/>
            <a:ext cx="8929718" cy="26007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Статья 9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Государства-участники обеспечивают, чтобы </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ребенок не разлучался со своими родителями вопреки их желанию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исключением случаев, когда компетентные органы, согласно судебному решению, определяют в соответствии с применимым законом и процедурами, что такое разлучение необходимо в наилучших интересах ребенка. Такое определение может оказаться необходимым в том или ином конкретном случае, например, когда родители жестоко обращаются с ребенком или не заботятся о нем или когда родители проживают раздельно и необходимо принять решение относительно места проживания ребенка. </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Рабочий стол\урок правового просвещения\дети и развод\1274708703_2847389_f520.jpg"/>
          <p:cNvPicPr>
            <a:picLocks noChangeAspect="1" noChangeArrowheads="1"/>
          </p:cNvPicPr>
          <p:nvPr/>
        </p:nvPicPr>
        <p:blipFill>
          <a:blip r:embed="rId2"/>
          <a:srcRect/>
          <a:stretch>
            <a:fillRect/>
          </a:stretch>
        </p:blipFill>
        <p:spPr bwMode="auto">
          <a:xfrm>
            <a:off x="285720" y="357166"/>
            <a:ext cx="4953000" cy="6124575"/>
          </a:xfrm>
          <a:prstGeom prst="rect">
            <a:avLst/>
          </a:prstGeom>
          <a:noFill/>
        </p:spPr>
      </p:pic>
      <p:sp>
        <p:nvSpPr>
          <p:cNvPr id="15363" name="Rectangle 3"/>
          <p:cNvSpPr>
            <a:spLocks noChangeArrowheads="1"/>
          </p:cNvSpPr>
          <p:nvPr/>
        </p:nvSpPr>
        <p:spPr bwMode="auto">
          <a:xfrm>
            <a:off x="5429256" y="285728"/>
            <a:ext cx="371474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Государства-участники уважают </a:t>
            </a:r>
            <a:r>
              <a:rPr kumimoji="0" lang="ru-RU" sz="14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право ребенка, который разлучается с одним или обоими родителями, поддерживать на регулярной основе личные отношения и прямые контакты с обоими родителями</a:t>
            </a: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исключением случая, когда это противоречит наилучшим интересам ребенка. </a:t>
            </a:r>
            <a:endParaRPr kumimoji="0" lang="ru-RU" sz="140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5500694" y="0"/>
            <a:ext cx="3429024" cy="369332"/>
          </a:xfrm>
          <a:prstGeom prst="rect">
            <a:avLst/>
          </a:prstGeom>
          <a:noFill/>
        </p:spPr>
        <p:txBody>
          <a:bodyPr wrap="square" rtlCol="0">
            <a:spAutoFit/>
          </a:bodyPr>
          <a:lstStyle/>
          <a:p>
            <a:r>
              <a:rPr lang="ru-RU" b="1" i="1" dirty="0" smtClean="0">
                <a:latin typeface="Times New Roman" pitchFamily="18" charset="0"/>
                <a:cs typeface="Times New Roman" pitchFamily="18" charset="0"/>
              </a:rPr>
              <a:t>Статья 9</a:t>
            </a:r>
            <a:endParaRPr lang="ru-RU" b="1" i="1" dirty="0">
              <a:latin typeface="Times New Roman" pitchFamily="18" charset="0"/>
              <a:cs typeface="Times New Roman" pitchFamily="18" charset="0"/>
            </a:endParaRPr>
          </a:p>
        </p:txBody>
      </p:sp>
      <p:sp>
        <p:nvSpPr>
          <p:cNvPr id="8" name="TextBox 7"/>
          <p:cNvSpPr txBox="1"/>
          <p:nvPr/>
        </p:nvSpPr>
        <p:spPr>
          <a:xfrm>
            <a:off x="5429256" y="1785926"/>
            <a:ext cx="3500462" cy="5355312"/>
          </a:xfrm>
          <a:prstGeom prst="rect">
            <a:avLst/>
          </a:prstGeom>
          <a:noFill/>
        </p:spPr>
        <p:txBody>
          <a:bodyPr wrap="square" rtlCol="0">
            <a:spAutoFit/>
          </a:bodyPr>
          <a:lstStyle/>
          <a:p>
            <a:r>
              <a:rPr lang="ru-RU" b="1" i="1" dirty="0" smtClean="0">
                <a:latin typeface="Times New Roman" pitchFamily="18" charset="0"/>
                <a:cs typeface="Times New Roman" pitchFamily="18" charset="0"/>
              </a:rPr>
              <a:t>Статья 10</a:t>
            </a:r>
          </a:p>
          <a:p>
            <a:r>
              <a:rPr lang="ru-RU" sz="1400" dirty="0">
                <a:latin typeface="Times New Roman" pitchFamily="18" charset="0"/>
                <a:cs typeface="Times New Roman" pitchFamily="18" charset="0"/>
              </a:rPr>
              <a:t>2. </a:t>
            </a:r>
            <a:r>
              <a:rPr lang="ru-RU" sz="1400" b="1" i="1" u="sng" dirty="0">
                <a:latin typeface="Times New Roman" pitchFamily="18" charset="0"/>
                <a:cs typeface="Times New Roman" pitchFamily="18" charset="0"/>
              </a:rPr>
              <a:t>Ребенок, родители которого проживают в различных государствах, имеет право поддерживать на регулярной основе, за исключением особых обстоятельств, личные отношения и прямые контакты с обоими родителями.</a:t>
            </a:r>
            <a:r>
              <a:rPr lang="ru-RU" sz="1400" dirty="0">
                <a:latin typeface="Times New Roman" pitchFamily="18" charset="0"/>
                <a:cs typeface="Times New Roman" pitchFamily="18" charset="0"/>
              </a:rPr>
              <a:t> С этой целью и в соответствии с обязательством государств-участников по пункту 1 статьи 9 государства-участники уважают право ребенка и его родителей покидать любую страну, включая свою собственную, и возвращаться в свою страну. В отношении права покидать любую страну действуют только такие ограничения, какие установлены законом и необходимы для охраны государственной безопасности, общественного порядка (</a:t>
            </a:r>
            <a:r>
              <a:rPr lang="ru-RU" sz="1400" dirty="0" err="1">
                <a:latin typeface="Times New Roman" pitchFamily="18" charset="0"/>
                <a:cs typeface="Times New Roman" pitchFamily="18" charset="0"/>
              </a:rPr>
              <a:t>ordre</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public</a:t>
            </a:r>
            <a:r>
              <a:rPr lang="ru-RU" sz="1400" dirty="0">
                <a:latin typeface="Times New Roman" pitchFamily="18" charset="0"/>
                <a:cs typeface="Times New Roman" pitchFamily="18" charset="0"/>
              </a:rPr>
              <a:t>), здоровья или нравственности населения или прав и свобод других лиц, и совместимы с признанными в настоящей Конвенции другими правами. </a:t>
            </a:r>
          </a:p>
          <a:p>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Рабочий стол\урок правового просвещения\насилие над детьми фото\54570952_files_forum.jpg"/>
          <p:cNvPicPr>
            <a:picLocks noChangeAspect="1" noChangeArrowheads="1"/>
          </p:cNvPicPr>
          <p:nvPr/>
        </p:nvPicPr>
        <p:blipFill>
          <a:blip r:embed="rId2"/>
          <a:srcRect/>
          <a:stretch>
            <a:fillRect/>
          </a:stretch>
        </p:blipFill>
        <p:spPr bwMode="auto">
          <a:xfrm>
            <a:off x="1214414" y="2143116"/>
            <a:ext cx="6477000" cy="4552950"/>
          </a:xfrm>
          <a:prstGeom prst="rect">
            <a:avLst/>
          </a:prstGeom>
          <a:noFill/>
        </p:spPr>
      </p:pic>
      <p:sp>
        <p:nvSpPr>
          <p:cNvPr id="16387" name="Rectangle 3"/>
          <p:cNvSpPr>
            <a:spLocks noChangeArrowheads="1"/>
          </p:cNvSpPr>
          <p:nvPr/>
        </p:nvSpPr>
        <p:spPr bwMode="auto">
          <a:xfrm>
            <a:off x="0" y="0"/>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Статья 19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Государства-участники принимают все необходимые законодательные, административные, социальные и просветительные меры с целью защиты ребенка от всех форм физического или психологического насилия, оскорбления или злоупотребления, отсутствия заботы или небрежного обращения, грубого обращения или эксплуатации, включая сексуальное злоупотребление, со стороны родителей, законных опекунов или любого другого лица, заботящегося о ребенке. </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Admin\Рабочий стол\урок правового просвещения\насилие над детьми фото\remen1.jpg"/>
          <p:cNvPicPr>
            <a:picLocks noChangeAspect="1" noChangeArrowheads="1"/>
          </p:cNvPicPr>
          <p:nvPr/>
        </p:nvPicPr>
        <p:blipFill>
          <a:blip r:embed="rId2"/>
          <a:srcRect/>
          <a:stretch>
            <a:fillRect/>
          </a:stretch>
        </p:blipFill>
        <p:spPr bwMode="auto">
          <a:xfrm>
            <a:off x="3929058" y="357166"/>
            <a:ext cx="5048272" cy="6207961"/>
          </a:xfrm>
          <a:prstGeom prst="rect">
            <a:avLst/>
          </a:prstGeom>
          <a:noFill/>
        </p:spPr>
      </p:pic>
      <p:sp>
        <p:nvSpPr>
          <p:cNvPr id="17412" name="Rectangle 4"/>
          <p:cNvSpPr>
            <a:spLocks noChangeArrowheads="1"/>
          </p:cNvSpPr>
          <p:nvPr/>
        </p:nvSpPr>
        <p:spPr bwMode="auto">
          <a:xfrm>
            <a:off x="0" y="285728"/>
            <a:ext cx="3643306"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Статья 19</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Такие меры защиты, в случае необходимости, включают эффективные процедуры для разработки социальных программ с целью предоставления необходимой поддержки ребенку и лицам, которые о нем заботятся, а также для осуществления других форм предупреждения и выявления, сообщения, передачи на рассмотрение, расследования, лечения и последующих мер в связи со случаями жестокого обращения с ребенком, указанными выше, а также, в случае необходимости, для возбуждения судебной процедуры.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Рабочий стол\урок правового просвещения\дети беженцы\HS2001c24i214.jpg"/>
          <p:cNvPicPr>
            <a:picLocks noChangeAspect="1" noChangeArrowheads="1"/>
          </p:cNvPicPr>
          <p:nvPr/>
        </p:nvPicPr>
        <p:blipFill>
          <a:blip r:embed="rId2"/>
          <a:srcRect/>
          <a:stretch>
            <a:fillRect/>
          </a:stretch>
        </p:blipFill>
        <p:spPr bwMode="auto">
          <a:xfrm>
            <a:off x="214282" y="214290"/>
            <a:ext cx="4643470" cy="3231856"/>
          </a:xfrm>
          <a:prstGeom prst="rect">
            <a:avLst/>
          </a:prstGeom>
          <a:noFill/>
        </p:spPr>
      </p:pic>
      <p:pic>
        <p:nvPicPr>
          <p:cNvPr id="18435" name="Picture 3" descr="C:\Documents and Settings\Admin\Рабочий стол\урок правового просвещения\дети беженцы\235095.jpg"/>
          <p:cNvPicPr>
            <a:picLocks noChangeAspect="1" noChangeArrowheads="1"/>
          </p:cNvPicPr>
          <p:nvPr/>
        </p:nvPicPr>
        <p:blipFill>
          <a:blip r:embed="rId3"/>
          <a:srcRect/>
          <a:stretch>
            <a:fillRect/>
          </a:stretch>
        </p:blipFill>
        <p:spPr bwMode="auto">
          <a:xfrm>
            <a:off x="4429124" y="3500438"/>
            <a:ext cx="4519610" cy="3248470"/>
          </a:xfrm>
          <a:prstGeom prst="rect">
            <a:avLst/>
          </a:prstGeom>
          <a:noFill/>
        </p:spPr>
      </p:pic>
      <p:sp>
        <p:nvSpPr>
          <p:cNvPr id="18436" name="Rectangle 4"/>
          <p:cNvSpPr>
            <a:spLocks noChangeArrowheads="1"/>
          </p:cNvSpPr>
          <p:nvPr/>
        </p:nvSpPr>
        <p:spPr bwMode="auto">
          <a:xfrm>
            <a:off x="4929190" y="142852"/>
            <a:ext cx="4071934"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Статья 22 </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Государства-участники принимают необходимые меры, с тем чтобы обеспечить ребенку, желающему получить статус беженца или считающемуся беженцем в соответствии с применимым международным или внутренним правом и процедурами, как сопровождаемому, так и не сопровождаемому его родителями или любым другим лицом, надлежащую защиту и гуманитарную помощь в пользовании применимыми правами, изложенными в настоящей Конвенции и других международных документах по правам человека или гуманитарных документов, участниками которых являются указанные государства.</a:t>
            </a:r>
            <a:endParaRPr kumimoji="0" lang="ru-RU" sz="1400" b="0" i="0" u="none" strike="noStrike" cap="none" normalizeH="0" baseline="0" dirty="0" smtClean="0">
              <a:ln>
                <a:noFill/>
              </a:ln>
              <a:solidFill>
                <a:schemeClr val="tx1"/>
              </a:solidFill>
              <a:effectLst/>
              <a:latin typeface="Arial" pitchFamily="34" charset="0"/>
            </a:endParaRPr>
          </a:p>
        </p:txBody>
      </p:sp>
      <p:sp>
        <p:nvSpPr>
          <p:cNvPr id="18437" name="Rectangle 5"/>
          <p:cNvSpPr>
            <a:spLocks noChangeArrowheads="1"/>
          </p:cNvSpPr>
          <p:nvPr/>
        </p:nvSpPr>
        <p:spPr bwMode="auto">
          <a:xfrm>
            <a:off x="0" y="3571876"/>
            <a:ext cx="428624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С этой целью государства-участники оказывают, в случае, когда они считают это необходимым, содействие любым усилиям Организации Объединенных Наций и других компетентных межправительственных организаций или неправительственных организаций, сотрудничающих с Организацией Объединенных Наций, по защите такого ребенка и оказанию ему помощи и поиску родителей или других членов семьи любого ребенка-беженца, с тем чтобы получить информацию, необходимую для его воссоединения со своей семьей. В тех случаях, когда родители или другие члены семьи не могут быть найдены, этому ребенку предоставляется такая же защита, как и любому другому ребенку, по какой-либо причине постоянно или временно лишенному своего семейного окружения, как это предусмотрено в настоящей Конвенции. </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Рабочий стол\урок правового просвещения\дети в школе\big_5565.jpg"/>
          <p:cNvPicPr>
            <a:picLocks noChangeAspect="1" noChangeArrowheads="1"/>
          </p:cNvPicPr>
          <p:nvPr/>
        </p:nvPicPr>
        <p:blipFill>
          <a:blip r:embed="rId2"/>
          <a:srcRect/>
          <a:stretch>
            <a:fillRect/>
          </a:stretch>
        </p:blipFill>
        <p:spPr bwMode="auto">
          <a:xfrm>
            <a:off x="2000232" y="3500438"/>
            <a:ext cx="4857750" cy="3228975"/>
          </a:xfrm>
          <a:prstGeom prst="rect">
            <a:avLst/>
          </a:prstGeom>
          <a:noFill/>
        </p:spPr>
      </p:pic>
      <p:sp>
        <p:nvSpPr>
          <p:cNvPr id="19459" name="Rectangle 3"/>
          <p:cNvSpPr>
            <a:spLocks noChangeArrowheads="1"/>
          </p:cNvSpPr>
          <p:nvPr/>
        </p:nvSpPr>
        <p:spPr bwMode="auto">
          <a:xfrm>
            <a:off x="214282" y="0"/>
            <a:ext cx="8786874"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Статья 28 </a:t>
            </a:r>
            <a:endParaRPr kumimoji="0" lang="ru-RU" sz="16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Государства-участники признают право ребенка на образование, и с целью постепенного достижения осуществления этого права на основе равных возможностей они, в частности: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вводят бесплатное и обязательное начальное образование;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поощряют развитие различных форм среднего образования, как общего, так и профессионального, обеспечивают его доступность для всех детей и принимают такие необходимые меры, как введение бесплатного образования и предоставление в случае необходимости финансовой помощи;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обеспечивают доступность высшего образования для всех на основе способностей каждого с помощью всех необходимых средств;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обеспечивают доступность информации и материалов в области образования и профессиональной подготовки для всех детей;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принимают меры по содействию регулярному посещению школ и снижению числа учащихся, покинувших школу.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Государства-участники принимают все необходимые меры для обеспечения того, чтобы школьная дисциплина поддерживалась с помощью методов, отражающих уважение человеческого достоинства ребенка и в соответствии с настоящей Конвенцией.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Admin\Рабочий стол\урок правового просвещения\детский труд фото\bangladk.jpg"/>
          <p:cNvPicPr>
            <a:picLocks noChangeAspect="1" noChangeArrowheads="1"/>
          </p:cNvPicPr>
          <p:nvPr/>
        </p:nvPicPr>
        <p:blipFill>
          <a:blip r:embed="rId2"/>
          <a:srcRect/>
          <a:stretch>
            <a:fillRect/>
          </a:stretch>
        </p:blipFill>
        <p:spPr bwMode="auto">
          <a:xfrm>
            <a:off x="142844" y="142852"/>
            <a:ext cx="4726177" cy="3152779"/>
          </a:xfrm>
          <a:prstGeom prst="rect">
            <a:avLst/>
          </a:prstGeom>
          <a:noFill/>
        </p:spPr>
      </p:pic>
      <p:pic>
        <p:nvPicPr>
          <p:cNvPr id="20483" name="Picture 3" descr="C:\Documents and Settings\Admin\Рабочий стол\урок правового просвещения\детский труд фото\Child_Labor07.10.08_0.jpg"/>
          <p:cNvPicPr>
            <a:picLocks noChangeAspect="1" noChangeArrowheads="1"/>
          </p:cNvPicPr>
          <p:nvPr/>
        </p:nvPicPr>
        <p:blipFill>
          <a:blip r:embed="rId3"/>
          <a:srcRect/>
          <a:stretch>
            <a:fillRect/>
          </a:stretch>
        </p:blipFill>
        <p:spPr bwMode="auto">
          <a:xfrm>
            <a:off x="4929190" y="1643050"/>
            <a:ext cx="4090540" cy="5000660"/>
          </a:xfrm>
          <a:prstGeom prst="rect">
            <a:avLst/>
          </a:prstGeom>
          <a:noFill/>
        </p:spPr>
      </p:pic>
      <p:sp>
        <p:nvSpPr>
          <p:cNvPr id="20484" name="Rectangle 4"/>
          <p:cNvSpPr>
            <a:spLocks noChangeArrowheads="1"/>
          </p:cNvSpPr>
          <p:nvPr/>
        </p:nvSpPr>
        <p:spPr bwMode="auto">
          <a:xfrm>
            <a:off x="142844" y="3429000"/>
            <a:ext cx="478631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Статья 32 </a:t>
            </a:r>
            <a:endParaRPr kumimoji="0" lang="ru-RU"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Государства-участники </a:t>
            </a:r>
            <a:r>
              <a:rPr kumimoji="0" lang="ru-RU"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признают право ребенка на защиту от экономической эксплуатации и от выполнения любой работы, которая может представлять опасность для его здоровья</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или служить препятствием в получении им образования, либо наносить ущерб его здоровью и физическому, умственному, духовному, моральному и социальному развитию.</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Admin\Рабочий стол\урок правового просвещения\детский труд фото\child labor.JPG"/>
          <p:cNvPicPr>
            <a:picLocks noChangeAspect="1" noChangeArrowheads="1"/>
          </p:cNvPicPr>
          <p:nvPr/>
        </p:nvPicPr>
        <p:blipFill>
          <a:blip r:embed="rId2" cstate="print"/>
          <a:srcRect/>
          <a:stretch>
            <a:fillRect/>
          </a:stretch>
        </p:blipFill>
        <p:spPr bwMode="auto">
          <a:xfrm>
            <a:off x="4286248" y="142852"/>
            <a:ext cx="4679190" cy="2786082"/>
          </a:xfrm>
          <a:prstGeom prst="rect">
            <a:avLst/>
          </a:prstGeom>
          <a:noFill/>
        </p:spPr>
      </p:pic>
      <p:pic>
        <p:nvPicPr>
          <p:cNvPr id="21507" name="Picture 3" descr="C:\Documents and Settings\Admin\Рабочий стол\урок правового просвещения\детский труд фото\banglade.jpg"/>
          <p:cNvPicPr>
            <a:picLocks noChangeAspect="1" noChangeArrowheads="1"/>
          </p:cNvPicPr>
          <p:nvPr/>
        </p:nvPicPr>
        <p:blipFill>
          <a:blip r:embed="rId3"/>
          <a:srcRect/>
          <a:stretch>
            <a:fillRect/>
          </a:stretch>
        </p:blipFill>
        <p:spPr bwMode="auto">
          <a:xfrm>
            <a:off x="4286248" y="3071810"/>
            <a:ext cx="4725771" cy="3581407"/>
          </a:xfrm>
          <a:prstGeom prst="rect">
            <a:avLst/>
          </a:prstGeom>
          <a:noFill/>
        </p:spPr>
      </p:pic>
      <p:sp>
        <p:nvSpPr>
          <p:cNvPr id="21508" name="Rectangle 4"/>
          <p:cNvSpPr>
            <a:spLocks noChangeArrowheads="1"/>
          </p:cNvSpPr>
          <p:nvPr/>
        </p:nvSpPr>
        <p:spPr bwMode="auto">
          <a:xfrm>
            <a:off x="285720" y="142852"/>
            <a:ext cx="3643306"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Государства-участники принимают законодательные, административные и социальные меры, а также меры в области образования, с тем чтобы обеспечить осуществление настоящей статьи. В этих целях, руководствуясь соответствующими положениями других международных документов, государства-участники, в частности: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устанавливают минимальный возраст или минимальные возрасты для приема на работу;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определяют необходимые требования о продолжительности рабочего дня и условиях труда;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предусматривают соответствующие виды наказания или другие санкции для обеспечения эффективного осуществления настоящей статьи.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1177</Words>
  <Application>Microsoft Office PowerPoint</Application>
  <PresentationFormat>Экран (4:3)</PresentationFormat>
  <Paragraphs>46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Мы и «Конвенция о правах ребёнка»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БСШ</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Мы и «Конвенция о правах ребёнка»</dc:title>
  <dc:creator>Сергей</dc:creator>
  <cp:lastModifiedBy>таня</cp:lastModifiedBy>
  <cp:revision>44</cp:revision>
  <dcterms:created xsi:type="dcterms:W3CDTF">2010-11-12T14:39:09Z</dcterms:created>
  <dcterms:modified xsi:type="dcterms:W3CDTF">2017-01-25T06:21:52Z</dcterms:modified>
</cp:coreProperties>
</file>