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62" r:id="rId3"/>
    <p:sldId id="263" r:id="rId4"/>
    <p:sldId id="266" r:id="rId5"/>
    <p:sldId id="267" r:id="rId6"/>
    <p:sldId id="268" r:id="rId7"/>
    <p:sldId id="269" r:id="rId8"/>
    <p:sldId id="270" r:id="rId9"/>
    <p:sldId id="271" r:id="rId10"/>
    <p:sldId id="257" r:id="rId11"/>
    <p:sldId id="258" r:id="rId12"/>
    <p:sldId id="259" r:id="rId13"/>
    <p:sldId id="260" r:id="rId14"/>
    <p:sldId id="261" r:id="rId15"/>
    <p:sldId id="264" r:id="rId16"/>
    <p:sldId id="26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2E6A27-6DD0-4367-A876-C08855BE2883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BFD9C0-897B-4079-9734-6FD252DC78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727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B3C65A-42D6-40CD-A13D-BF286E2F01E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162625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38E9B7-8C4E-40A6-B91E-9B6AA0C0CD6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965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BDBA85-3DD2-4C9D-9630-1DDC62052AB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051034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EED5E8-9DAC-422D-8C40-ABAC08E2B78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06622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F1CF0D-7365-4DCB-A083-2E5A6588BAD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38847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94365E-E66F-4FE7-A3FA-A2F0C302E1F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63357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4BA0A1-A92D-44E2-92D1-1D0B8A39A68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89408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B176AE-88A8-41CB-ACDA-FA45C439B12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25943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0D30B87-C838-4F4B-AF1E-12B1101A9FED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F3D6368-71A9-41E2-A926-910B39A2B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1B912-3EA3-4D85-9F85-9A7F02556C1F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54DAE-BD7B-4D60-BD05-5CE56915A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CD7020-2AD0-4495-B88E-C5D14D3754A0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23359E0-E902-4A99-B0CE-8B68246FC4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4D455-FEA4-4F6D-92E8-E04269B4FA9A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93042-BEDF-4F71-A5FE-3C1690BD4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CAEDB4-0BEB-466A-B4CD-0637A808F591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872F6A-FAC3-4CD1-8925-DA3B0FEF8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78D5C-0923-451A-877C-86B3E9D968CF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1EA6-F597-4664-A642-171E045E9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2F656-2475-4A39-8079-02F83E0BC235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3ADA1-0BA0-434D-A633-9B1F16036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BBF5-B18F-4907-95E1-9AC78DDED875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DD1F1-709D-43AF-A775-62328C118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66FA4-3896-4821-9AB3-E8B5D025C067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4E7A6-8AB4-4F6B-8688-F8654C0EF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A1C54-6B4A-4F81-AAD6-25DE1BFCD454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E298-F6A9-4FAC-936D-B1A583B12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AFB830-26F7-4731-B868-E053A1743000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B37348-3A28-48DA-93A3-AEE121DB4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87F0FA4-B2F4-4218-92AB-E2A6187D90A5}" type="datetimeFigureOut">
              <a:rPr lang="ru-RU"/>
              <a:pPr>
                <a:defRPr/>
              </a:pPr>
              <a:t>02.09.2014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D0F6C49-D832-4652-9506-A2D84CF8E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3" r:id="rId2"/>
    <p:sldLayoutId id="2147483711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2" r:id="rId9"/>
    <p:sldLayoutId id="2147483709" r:id="rId10"/>
    <p:sldLayoutId id="21474837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iendlyrunet.ru/index.p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hotline.friendlyrunet.ru/?l=ru" TargetMode="External"/><Relationship Id="rId7" Type="http://schemas.openxmlformats.org/officeDocument/2006/relationships/hyperlink" Target="http://www.friendlyrunet.ru/index.p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interneshka.net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488" y="1785926"/>
            <a:ext cx="6072230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Урок </a:t>
            </a:r>
            <a:br>
              <a:rPr lang="ru-RU" dirty="0" smtClean="0"/>
            </a:br>
            <a:r>
              <a:rPr lang="ru-RU" dirty="0" err="1" smtClean="0"/>
              <a:t>медиабезопасности</a:t>
            </a:r>
            <a:endParaRPr lang="ru-RU" dirty="0"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388" y="5072063"/>
            <a:ext cx="5114925" cy="928687"/>
          </a:xfrm>
        </p:spPr>
        <p:txBody>
          <a:bodyPr/>
          <a:lstStyle/>
          <a:p>
            <a:pPr eaLnBrk="1" hangingPunct="1"/>
            <a:r>
              <a:rPr lang="ru-RU" b="1" smtClean="0"/>
              <a:t>Рекомендации по использованию сети Интернет</a:t>
            </a:r>
            <a:endParaRPr lang="ru-RU" smtClean="0"/>
          </a:p>
        </p:txBody>
      </p:sp>
      <p:pic>
        <p:nvPicPr>
          <p:cNvPr id="6148" name="Picture 2" descr="http://www.friendlyrunet.ru/_/drunet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714375"/>
            <a:ext cx="4014787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89438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Основные правила </a:t>
            </a:r>
            <a:br>
              <a:rPr lang="ru-RU" sz="2200" dirty="0" smtClean="0"/>
            </a:br>
            <a:r>
              <a:rPr lang="ru-RU" sz="2200" dirty="0" smtClean="0"/>
              <a:t>для школьников младших классов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571625"/>
            <a:ext cx="7858125" cy="5286375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Вы должны это знать: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Всегда спрашивайте родителей о незнакомых вещах в Интернете. Они расскажут, что безопасно делать, а что нет.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Прежде чем начать дружить с кем-то в Интернете, спросите у родителей как безопасно общаться.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Никогда не рассказывайте о себе незнакомым людям. Где вы живете, в какой школе учитесь, номер телефона должны знать только ваши друзья и семья.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Не отправляйте фотографии людям, которых вы не знаете. Не надо чтобы незнакомые люди видели фотографии Вас, Ваших друзей или Вашей семьи.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Не встречайтесь без родителей с людьми из Интернета вживую. В Интернете многие люди рассказывают о себе неправду.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Общаясь в Интернете, будьте дружелюбны с другими. Не пишите грубых слов, читать грубости так же неприятно, как и слышать. Вы можете нечаянно обидеть человека.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Если вас кто-то расстроил или обидел, обязательно расскажите родителям.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72386" cy="107157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Основные правила </a:t>
            </a:r>
            <a:br>
              <a:rPr lang="ru-RU" sz="2000" dirty="0" smtClean="0"/>
            </a:br>
            <a:r>
              <a:rPr lang="ru-RU" sz="2000" dirty="0" smtClean="0"/>
              <a:t>для школьников средних классов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285875"/>
            <a:ext cx="7858125" cy="5572125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Вы должны это знать: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При регистрации на сайтах, старайтесь не указывать личную информацию, т.к. она может быть доступна незнакомым людям. Так же, не рекомендуется размещать свою фотографию, давая, тем самым, представление о том, как вы выглядите, посторонним людям.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Используйте </a:t>
            </a:r>
            <a:r>
              <a:rPr lang="ru-RU" dirty="0" err="1" smtClean="0"/>
              <a:t>веб-камеру</a:t>
            </a:r>
            <a:r>
              <a:rPr lang="ru-RU" dirty="0" smtClean="0"/>
              <a:t> только при общении с друзьями. Проследите, чтобы посторонние люди не имели возможности видеть ваш разговор, т.к. он может быть записан.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Нежелательные письма от незнакомых людей называются «Спам». Если вы получили такое письмо, не отвечайте на него. В случае, если Вы ответите на подобное письмо, отправитель будет знать, что вы пользуетесь своим электронным почтовым ящиком и будет продолжать </a:t>
            </a:r>
            <a:r>
              <a:rPr lang="ru-RU" dirty="0" err="1" smtClean="0"/>
              <a:t>посылась</a:t>
            </a:r>
            <a:r>
              <a:rPr lang="ru-RU" dirty="0" smtClean="0"/>
              <a:t> вам спам.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Если вам пришло сообщение с незнакомого адреса, его лучше не открывать. Подобные письма могут содержать вирусы.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Если вам приходят письма с неприятным и оскорбляющим вас содержанием, если кто-то ведет себя в вашем отношении неподобающим образом, сообщите об этом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Если вас кто-то расстроил или обидел, расскажите все взрослому.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239000" cy="8943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Основные правила </a:t>
            </a:r>
            <a:br>
              <a:rPr lang="ru-RU" sz="2000" dirty="0" smtClean="0"/>
            </a:br>
            <a:r>
              <a:rPr lang="ru-RU" sz="2000" dirty="0" smtClean="0"/>
              <a:t>для школьников старших классов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75"/>
            <a:ext cx="8215313" cy="5572125"/>
          </a:xfrm>
        </p:spPr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Вы должны это знать:</a:t>
            </a:r>
            <a:br>
              <a:rPr lang="ru-RU" b="1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Не желательно размещать персональную информацию в Интернете.</a:t>
            </a:r>
            <a:br>
              <a:rPr lang="ru-RU" dirty="0" smtClean="0"/>
            </a:br>
            <a:r>
              <a:rPr lang="ru-RU" dirty="0" smtClean="0"/>
              <a:t>Персональная информация — это номер вашего мобильного телефона, адрес электронной почты, домашний адрес и фотографии вас, вашей семьи или друзей.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Если вы публикуете фото или видео в интернете — каждый может посмотреть их.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Не отвечайте на Спам (нежелательную электронную почту).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Не открывайте файлы, которые прислали неизвестные Вам людей. Вы не можете знать, что на самом деле содержат эти файлы – в них могут быть вирусы или фото/видео с «агрессивным» содержанием.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Не добавляйте незнакомых людей в свой контакт лист в IM (ICQ, MSN </a:t>
            </a:r>
            <a:r>
              <a:rPr lang="ru-RU" dirty="0" err="1" smtClean="0"/>
              <a:t>messenger</a:t>
            </a:r>
            <a:r>
              <a:rPr lang="ru-RU" dirty="0" smtClean="0"/>
              <a:t> и т.д.)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Помните, что виртуальные знакомые могут быть не теми, за кого себя выдают.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Если рядом с вами нет родственников, не встречайтесь в реальной жизни с людьми, с которыми вы познакомились в Интернете. Если ваш виртуальный друг действительно тот, за кого он себя выдает, он нормально отнесется к вашей заботе о собственной безопасности!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Никогда не поздно рассказать взрослым, если вас кто-то обидел.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239000" cy="53719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Основные правила для родителей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75"/>
            <a:ext cx="8072438" cy="6143625"/>
          </a:xfrm>
        </p:spPr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Чтобы помочь своим детям, Вы должны это знать:</a:t>
            </a:r>
            <a:br>
              <a:rPr lang="ru-RU" b="1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Будьте в курсе того, чем занимаются ваши дети в Интернете. Попросите их научить Вас пользоваться различными приложениями, которыми вы не пользовались ранее.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Помогите своим детям понять, что они не должны предоставлять никому информацию о себе в Интернете — номер мобильно телефона, домашний адрес, название/номер школы, а также показывать фотографии свои и семьи. Ведь любой человек в Интернете может это увидеть.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Если Ваш ребенок получает спам (нежелательную электронную почту), напомните ему, чтобы он не верил написанному в письмах и ни в коем случае не отвечал на них.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Объясните детям, что нельзя открывайте файлы, присланные от неизвестных Вам людей. Эти файлы могут содержать вирусы или фото/видео с «агрессивным» содержанием.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Помогите ребенку понять, что некоторые люди в Интернете могут говорить не правду и быть не теми, за кого себя выдают. Дети никогда не должны встречаться с сетевыми друзьями в реальной жизни самостоятельно без взрослых.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Постоянно общайтесь со своими детьми. Никогда не поздно рассказать ребенку, как правильно поступать и реагировать на действия других людей в Интернете.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Научите своих детей как реагировать, в случае, если их кто-то обидел или они получили/натолкнулись на агрессивный </a:t>
            </a:r>
            <a:r>
              <a:rPr lang="ru-RU" dirty="0" err="1" smtClean="0"/>
              <a:t>контент</a:t>
            </a:r>
            <a:r>
              <a:rPr lang="ru-RU" dirty="0" smtClean="0"/>
              <a:t> в Интернете, так же расскажите куда в подобном случае они могут обратится.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Убедитесь, что на компьютерах установлены и правильно настроены средства фильтрации.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Основные правила для учителей и преподавателей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000125"/>
            <a:ext cx="7929563" cy="57150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Чтобы помочь учащимся, Вы должны это знать: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* Подготовьтесь. Изучите технику безопасности в Интернете, чтобы знать виды Интернет — угроз, уметь их распознать и предотвратить. Выясните, какими функциями обладают компьютеры подопечных, а так же какое программное обеспечение на них установлено.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Прежде чем позволить ребенку работу за компьютером, расскажите ему как можно больше о виртуальном мире, его возможностях и опасностях.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Не позволяйте детям самостоятельно исследовать Интернет-пространство, они могут столкнуться с агрессивным </a:t>
            </a:r>
            <a:r>
              <a:rPr lang="ru-RU" dirty="0" err="1" smtClean="0"/>
              <a:t>контентом</a:t>
            </a:r>
            <a:r>
              <a:rPr lang="ru-RU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Выберите интересные ресурсы и предложите детям изучить их вместе.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* Убедитесь, что на компьютерах установлены и правильно настроены средства фильтрации </a:t>
            </a:r>
            <a:r>
              <a:rPr lang="ru-RU" dirty="0" err="1" smtClean="0"/>
              <a:t>контента</a:t>
            </a:r>
            <a:r>
              <a:rPr lang="ru-RU" dirty="0" smtClean="0"/>
              <a:t>, спама и антивирусы.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20675"/>
            <a:ext cx="79208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Программа </a:t>
            </a:r>
            <a:r>
              <a:rPr lang="ru-RU" dirty="0" err="1" smtClean="0"/>
              <a:t>контент-фильтрации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http://icensor.ru/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484784"/>
            <a:ext cx="7936881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Родительский контроль </a:t>
            </a:r>
            <a:br>
              <a:rPr lang="ru-RU" dirty="0" smtClean="0"/>
            </a:br>
            <a:r>
              <a:rPr lang="ru-RU" dirty="0" smtClean="0"/>
              <a:t>от </a:t>
            </a:r>
            <a:r>
              <a:rPr lang="ru-RU" dirty="0" err="1" smtClean="0"/>
              <a:t>ростелекома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239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3725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Безопасное использование сети Интернет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8215313" cy="5357812"/>
          </a:xfrm>
        </p:spPr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5600" b="1" dirty="0" smtClean="0"/>
              <a:t>Виртуальная реальность, как и любое пространство, обладает своими плюсами и минусами. Существование </a:t>
            </a:r>
            <a:r>
              <a:rPr lang="ru-RU" sz="5600" b="1" dirty="0" err="1" smtClean="0"/>
              <a:t>кибер-опасностей</a:t>
            </a:r>
            <a:r>
              <a:rPr lang="ru-RU" sz="5600" b="1" dirty="0" smtClean="0"/>
              <a:t> так же неоспоримо, как польза и удовольствие от использования Интернет-ресурсов. За безопасностью пользователей следят как государственные структуры, так и сотрудники Интернет сервисов. Тем не менее, ежедневно появляются новые жертвы, чаще всего пострадавшие от собственной неосведомленности.</a:t>
            </a: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 smtClean="0"/>
              <a:t>Специально для Вас разработана техника безопасности, состоящая из рекомендаций по использованию сети Интернет.</a:t>
            </a:r>
            <a:br>
              <a:rPr lang="ru-RU" sz="5600" dirty="0" smtClean="0"/>
            </a:b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 smtClean="0"/>
              <a:t>Основные правила безопасности в Интернете, усвоив которые, Вы сможете уберечь себя и своих детей от большинства виртуальных рисков</a:t>
            </a:r>
            <a:r>
              <a:rPr lang="ru-RU" sz="5600" b="1" dirty="0" smtClean="0"/>
              <a:t>:</a:t>
            </a:r>
            <a:br>
              <a:rPr lang="ru-RU" sz="5600" b="1" dirty="0" smtClean="0"/>
            </a:br>
            <a:r>
              <a:rPr lang="ru-RU" sz="5600" b="1" dirty="0" smtClean="0"/>
              <a:t/>
            </a:r>
            <a:br>
              <a:rPr lang="ru-RU" sz="5600" b="1" dirty="0" smtClean="0"/>
            </a:br>
            <a:r>
              <a:rPr lang="ru-RU" sz="5600" b="1" dirty="0" err="1" smtClean="0"/>
              <a:t>Контентные</a:t>
            </a:r>
            <a:r>
              <a:rPr lang="ru-RU" sz="5600" b="1" dirty="0" smtClean="0"/>
              <a:t> риски</a:t>
            </a:r>
            <a:br>
              <a:rPr lang="ru-RU" sz="5600" b="1" dirty="0" smtClean="0"/>
            </a:b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b="1" dirty="0" smtClean="0"/>
              <a:t>* </a:t>
            </a:r>
            <a:r>
              <a:rPr lang="ru-RU" sz="5600" dirty="0" smtClean="0"/>
              <a:t>Порнография, детская порнография, нарушение авторского права, пропаганда экстремизма и наркотиков, нецензурные тексты. </a:t>
            </a:r>
            <a:r>
              <a:rPr lang="ru-RU" sz="5600" b="1" dirty="0" smtClean="0"/>
              <a:t/>
            </a:r>
            <a:br>
              <a:rPr lang="ru-RU" sz="5600" b="1" dirty="0" smtClean="0"/>
            </a:br>
            <a:r>
              <a:rPr lang="ru-RU" sz="5600" b="1" dirty="0" smtClean="0"/>
              <a:t/>
            </a:r>
            <a:br>
              <a:rPr lang="ru-RU" sz="5600" b="1" dirty="0" smtClean="0"/>
            </a:br>
            <a:r>
              <a:rPr lang="ru-RU" sz="5600" b="1" dirty="0" smtClean="0"/>
              <a:t>Нарушения безопасности</a:t>
            </a:r>
            <a:br>
              <a:rPr lang="ru-RU" sz="5600" b="1" dirty="0" smtClean="0"/>
            </a:br>
            <a:r>
              <a:rPr lang="ru-RU" sz="5600" b="1" dirty="0" smtClean="0"/>
              <a:t/>
            </a:r>
            <a:br>
              <a:rPr lang="ru-RU" sz="5600" b="1" dirty="0" smtClean="0"/>
            </a:br>
            <a:r>
              <a:rPr lang="ru-RU" sz="5600" b="1" dirty="0" smtClean="0"/>
              <a:t>* </a:t>
            </a:r>
            <a:r>
              <a:rPr lang="ru-RU" sz="5600" dirty="0" smtClean="0"/>
              <a:t>Вирусы, </a:t>
            </a:r>
            <a:r>
              <a:rPr lang="ru-RU" sz="5600" dirty="0" err="1" smtClean="0"/>
              <a:t>трояны</a:t>
            </a:r>
            <a:r>
              <a:rPr lang="ru-RU" sz="5600" dirty="0" smtClean="0"/>
              <a:t>, нежелательная почта (Спам), </a:t>
            </a:r>
            <a:r>
              <a:rPr lang="ru-RU" sz="5600" dirty="0" err="1" smtClean="0"/>
              <a:t>онлайн</a:t>
            </a:r>
            <a:r>
              <a:rPr lang="ru-RU" sz="5600" dirty="0" smtClean="0"/>
              <a:t> мошенничества. </a:t>
            </a:r>
            <a:r>
              <a:rPr lang="ru-RU" sz="5600" b="1" dirty="0" smtClean="0"/>
              <a:t/>
            </a:r>
            <a:br>
              <a:rPr lang="ru-RU" sz="5600" b="1" dirty="0" smtClean="0"/>
            </a:b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b="1" dirty="0" smtClean="0"/>
              <a:t>Коммуникационные риски</a:t>
            </a: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b="1" dirty="0" smtClean="0"/>
              <a:t/>
            </a:r>
            <a:br>
              <a:rPr lang="ru-RU" sz="5600" b="1" dirty="0" smtClean="0"/>
            </a:br>
            <a:r>
              <a:rPr lang="ru-RU" sz="5600" b="1" dirty="0" smtClean="0"/>
              <a:t>* </a:t>
            </a:r>
            <a:r>
              <a:rPr lang="ru-RU" sz="5600" dirty="0" smtClean="0"/>
              <a:t>Незаконный контакт, </a:t>
            </a:r>
            <a:r>
              <a:rPr lang="ru-RU" sz="5600" dirty="0" err="1" smtClean="0"/>
              <a:t>киберпреследование</a:t>
            </a:r>
            <a:r>
              <a:rPr lang="ru-RU" sz="5600" dirty="0" smtClean="0"/>
              <a:t> (угрозы, сексуальные домогательства с использованием информационных технологий).</a:t>
            </a:r>
            <a:endParaRPr lang="ru-RU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571625"/>
            <a:ext cx="7786688" cy="495617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Защитите детей от негативной информации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Если Вы встретили в Интернете материалы с признаками противоправности, то сообщите о них на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Горячую линию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http://hotline.friendlyrunet.ru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Оградите детей от </a:t>
            </a:r>
            <a:r>
              <a:rPr lang="ru-RU" b="1" dirty="0" err="1" smtClean="0"/>
              <a:t>киберпреступников</a:t>
            </a:r>
            <a:endParaRPr lang="ru-RU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Если ваш ребенок подвергся опасности в Интернете или стал жертвой сетевых преследователей и мошенников позвоните по телефону: 8−800−25−000−15 (звонок по России бесплатный)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Научите детей полезной работе в Интернете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Детский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онлайн-конкурс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rgbClr val="0D0D0D"/>
                </a:solidFill>
                <a:hlinkClick r:id="rId4"/>
              </a:rPr>
              <a:t>«</a:t>
            </a:r>
            <a:r>
              <a:rPr lang="ru-RU" dirty="0" err="1" smtClean="0">
                <a:solidFill>
                  <a:srgbClr val="0D0D0D"/>
                </a:solidFill>
                <a:hlinkClick r:id="rId4"/>
              </a:rPr>
              <a:t>Интернешка</a:t>
            </a:r>
            <a:r>
              <a:rPr lang="ru-RU" dirty="0" smtClean="0">
                <a:solidFill>
                  <a:srgbClr val="0D0D0D"/>
                </a:solidFill>
                <a:hlinkClick r:id="rId4"/>
              </a:rPr>
              <a:t>»</a:t>
            </a:r>
            <a:r>
              <a:rPr lang="ru-RU" dirty="0" smtClean="0"/>
              <a:t> призван научить детей безопасному использованию Интернет, повысить их интернет-грамотность и развить творческие способности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pic>
        <p:nvPicPr>
          <p:cNvPr id="8195" name="Рисунок 3" descr="http://www.friendlyrunet.ru/files/14/hotline_12.gif">
            <a:hlinkClick r:id="rId3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3" y="214313"/>
            <a:ext cx="242887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Рисунок 4" descr="http://www.friendlyrunet.ru/files/14/sh_1.gif">
            <a:hlinkClick r:id="rId4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4293096"/>
            <a:ext cx="207168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2" descr="http://www.friendlyrunet.ru/_/drunet.gif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214313"/>
            <a:ext cx="26765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угрозы интернета</a:t>
            </a:r>
            <a:endParaRPr lang="ru-RU" dirty="0"/>
          </a:p>
        </p:txBody>
      </p:sp>
      <p:pic>
        <p:nvPicPr>
          <p:cNvPr id="9" name="Содержимое 8" descr="порнографи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556792"/>
            <a:ext cx="1362075" cy="1038225"/>
          </a:xfrm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2123728" y="1600200"/>
            <a:ext cx="5575520" cy="4525963"/>
          </a:xfrm>
        </p:spPr>
        <p:txBody>
          <a:bodyPr/>
          <a:lstStyle/>
          <a:p>
            <a:pPr fontAlgn="t"/>
            <a:r>
              <a:rPr lang="ru-RU" b="1" dirty="0" smtClean="0"/>
              <a:t>Порнография</a:t>
            </a:r>
            <a:endParaRPr lang="ru-RU" dirty="0" smtClean="0"/>
          </a:p>
          <a:p>
            <a:pPr fontAlgn="t"/>
            <a:r>
              <a:rPr lang="ru-RU" dirty="0" smtClean="0"/>
              <a:t>Опасна избыточной информацией и грубым, часто извращенным, натурализмом. Мешает развитию естественных эмоциональных привязанностей.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депрессивные течения молодежи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996952"/>
            <a:ext cx="1362075" cy="100012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131840" y="1600200"/>
            <a:ext cx="4567408" cy="4525963"/>
          </a:xfrm>
        </p:spPr>
        <p:txBody>
          <a:bodyPr/>
          <a:lstStyle/>
          <a:p>
            <a:pPr fontAlgn="t"/>
            <a:r>
              <a:rPr lang="ru-RU" b="1" dirty="0" smtClean="0"/>
              <a:t>Депрессивные молодежные течения</a:t>
            </a:r>
            <a:endParaRPr lang="ru-RU" dirty="0" smtClean="0"/>
          </a:p>
          <a:p>
            <a:pPr fontAlgn="t"/>
            <a:r>
              <a:rPr lang="ru-RU" dirty="0" smtClean="0"/>
              <a:t>Ребенок может поверить, что шрамы – лучшее украшение, а суицид – всего лишь способ избавления от проблем.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наркотики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852936"/>
            <a:ext cx="1362075" cy="10287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15816" y="1600200"/>
            <a:ext cx="4783432" cy="4525963"/>
          </a:xfrm>
        </p:spPr>
        <p:txBody>
          <a:bodyPr/>
          <a:lstStyle/>
          <a:p>
            <a:pPr fontAlgn="t"/>
            <a:r>
              <a:rPr lang="ru-RU" b="1" dirty="0" smtClean="0"/>
              <a:t>Наркотики</a:t>
            </a:r>
            <a:endParaRPr lang="ru-RU" dirty="0" smtClean="0"/>
          </a:p>
          <a:p>
            <a:pPr fontAlgn="t"/>
            <a:r>
              <a:rPr lang="ru-RU" dirty="0" smtClean="0"/>
              <a:t>Интернет пестрит новостями о “пользе” употребления марихуаны, рецептами и советами изготовления “зелья”.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социальные сети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3068960"/>
            <a:ext cx="1381125" cy="101917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67744" y="1600200"/>
            <a:ext cx="5431504" cy="4525963"/>
          </a:xfrm>
        </p:spPr>
        <p:txBody>
          <a:bodyPr/>
          <a:lstStyle/>
          <a:p>
            <a:pPr fontAlgn="t"/>
            <a:r>
              <a:rPr lang="ru-RU" b="1" dirty="0" smtClean="0"/>
              <a:t>Сайты знакомств, социальные сети, </a:t>
            </a:r>
            <a:r>
              <a:rPr lang="ru-RU" b="1" dirty="0" err="1" smtClean="0"/>
              <a:t>блоги</a:t>
            </a:r>
            <a:r>
              <a:rPr lang="ru-RU" b="1" dirty="0" smtClean="0"/>
              <a:t> и чаты</a:t>
            </a:r>
            <a:endParaRPr lang="ru-RU" dirty="0" smtClean="0"/>
          </a:p>
          <a:p>
            <a:pPr fontAlgn="t"/>
            <a:r>
              <a:rPr lang="ru-RU" dirty="0" smtClean="0"/>
              <a:t>Виртуальное общение разрушает способность к общению реальному, “убивает” коммуникативные навыки, которые мы невольно приобретаем с самого раннего детства.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секты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924944"/>
            <a:ext cx="1390650" cy="10287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051720" y="1600200"/>
            <a:ext cx="5647528" cy="4525963"/>
          </a:xfrm>
        </p:spPr>
        <p:txBody>
          <a:bodyPr/>
          <a:lstStyle/>
          <a:p>
            <a:pPr fontAlgn="t"/>
            <a:r>
              <a:rPr lang="ru-RU" b="1" dirty="0" smtClean="0"/>
              <a:t>Секты</a:t>
            </a:r>
            <a:endParaRPr lang="ru-RU" dirty="0" smtClean="0"/>
          </a:p>
          <a:p>
            <a:pPr fontAlgn="t"/>
            <a:r>
              <a:rPr lang="ru-RU" dirty="0" smtClean="0"/>
              <a:t>Виртуальный собеседник не схватит за руку, но ему вполне по силам “проникнуть в мысли” и повлиять на взгляды на мир.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экстремизм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852936"/>
            <a:ext cx="1371600" cy="103822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95736" y="1600200"/>
            <a:ext cx="5503512" cy="4525963"/>
          </a:xfrm>
        </p:spPr>
        <p:txBody>
          <a:bodyPr/>
          <a:lstStyle/>
          <a:p>
            <a:pPr fontAlgn="t"/>
            <a:r>
              <a:rPr lang="ru-RU" b="1" dirty="0" smtClean="0"/>
              <a:t>Экстремизм, национализм, фашизм</a:t>
            </a:r>
            <a:endParaRPr lang="ru-RU" dirty="0" smtClean="0"/>
          </a:p>
          <a:p>
            <a:pPr fontAlgn="t"/>
            <a:r>
              <a:rPr lang="ru-RU" dirty="0" smtClean="0"/>
              <a:t>Все широкие возможности Интернета используются представителями экстремистских течений для того, чтобы заманить в свои ряды новичков.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120</TotalTime>
  <Words>398</Words>
  <Application>Microsoft Office PowerPoint</Application>
  <PresentationFormat>Экран (4:3)</PresentationFormat>
  <Paragraphs>78</Paragraphs>
  <Slides>16</Slides>
  <Notes>8</Notes>
  <HiddenSlides>4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2</vt:lpstr>
      <vt:lpstr>Изящная</vt:lpstr>
      <vt:lpstr>Урок  медиабезопасности</vt:lpstr>
      <vt:lpstr>Безопасное использование сети Интернет</vt:lpstr>
      <vt:lpstr>Презентация PowerPoint</vt:lpstr>
      <vt:lpstr>Основные угрозы интернета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Основные правила  для школьников младших классов</vt:lpstr>
      <vt:lpstr>Основные правила  для школьников средних классов </vt:lpstr>
      <vt:lpstr>Основные правила  для школьников старших классов</vt:lpstr>
      <vt:lpstr>Основные правила для родителей</vt:lpstr>
      <vt:lpstr>Основные правила для учителей и преподавателей</vt:lpstr>
      <vt:lpstr>Программа контент-фильтрации http://icensor.ru/</vt:lpstr>
      <vt:lpstr>Родительский контроль  от ростелекома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медиа-безопасности</dc:title>
  <dc:creator>Коломиец</dc:creator>
  <cp:lastModifiedBy>admin</cp:lastModifiedBy>
  <cp:revision>16</cp:revision>
  <dcterms:created xsi:type="dcterms:W3CDTF">2011-08-31T12:29:10Z</dcterms:created>
  <dcterms:modified xsi:type="dcterms:W3CDTF">2014-09-02T17:52:39Z</dcterms:modified>
</cp:coreProperties>
</file>